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817" autoAdjust="0"/>
  </p:normalViewPr>
  <p:slideViewPr>
    <p:cSldViewPr>
      <p:cViewPr varScale="1">
        <p:scale>
          <a:sx n="72" d="100"/>
          <a:sy n="72" d="100"/>
        </p:scale>
        <p:origin x="21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0B911-E231-470C-8CE4-39382477846B}" type="datetimeFigureOut">
              <a:rPr lang="sv-SE" smtClean="0"/>
              <a:pPr/>
              <a:t>2019-07-02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63D70-CC01-4559-A7C0-E2E64D81880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4996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7DFE4-B8E4-4DEB-AFFB-D5BE1151AC4F}" type="datetimeFigureOut">
              <a:rPr lang="sv-SE" smtClean="0"/>
              <a:pPr/>
              <a:t>2019-07-02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8A0B8-EF5D-41D9-BAF6-E75B5F1F184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6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5F65-0BF1-4732-80A8-B7DD79AAC727}" type="datetimeFigureOut">
              <a:rPr lang="sv-SE" smtClean="0"/>
              <a:pPr/>
              <a:t>2019-07-02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52E64-6F81-431C-A047-A1E876676CF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>
            <a:normAutofit/>
          </a:bodyPr>
          <a:lstStyle>
            <a:lvl1pPr marL="0" indent="0">
              <a:lnSpc>
                <a:spcPct val="125000"/>
              </a:lnSpc>
              <a:spcBef>
                <a:spcPts val="600"/>
              </a:spcBef>
              <a:buNone/>
              <a:defRPr sz="2400">
                <a:latin typeface="Cambria" pitchFamily="18" charset="0"/>
              </a:defRPr>
            </a:lvl1pPr>
            <a:lvl2pPr>
              <a:buNone/>
              <a:defRPr sz="2400">
                <a:latin typeface="Cambria" pitchFamily="18" charset="0"/>
              </a:defRPr>
            </a:lvl2pPr>
            <a:lvl3pPr>
              <a:buNone/>
              <a:defRPr sz="2400">
                <a:latin typeface="Cambria" pitchFamily="18" charset="0"/>
              </a:defRPr>
            </a:lvl3pPr>
            <a:lvl4pPr>
              <a:buNone/>
              <a:defRPr sz="2400">
                <a:latin typeface="Cambria" pitchFamily="18" charset="0"/>
              </a:defRPr>
            </a:lvl4pPr>
            <a:lvl5pPr>
              <a:buNone/>
              <a:defRPr sz="2400">
                <a:latin typeface="Cambria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74638"/>
            <a:ext cx="8229600" cy="8501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4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1124744"/>
            <a:ext cx="8208912" cy="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/>
        </p:nvGrpSpPr>
        <p:grpSpPr>
          <a:xfrm>
            <a:off x="0" y="6165304"/>
            <a:ext cx="9144000" cy="576064"/>
            <a:chOff x="0" y="6165304"/>
            <a:chExt cx="9144000" cy="576064"/>
          </a:xfrm>
        </p:grpSpPr>
        <p:grpSp>
          <p:nvGrpSpPr>
            <p:cNvPr id="10" name="Group 8"/>
            <p:cNvGrpSpPr/>
            <p:nvPr/>
          </p:nvGrpSpPr>
          <p:grpSpPr>
            <a:xfrm>
              <a:off x="395536" y="6196814"/>
              <a:ext cx="8496944" cy="494247"/>
              <a:chOff x="395536" y="6196814"/>
              <a:chExt cx="8496944" cy="494247"/>
            </a:xfrm>
          </p:grpSpPr>
          <p:pic>
            <p:nvPicPr>
              <p:cNvPr id="12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395536" y="6196814"/>
                <a:ext cx="501166" cy="49424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971600" y="6259271"/>
                <a:ext cx="79208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Cambria" pitchFamily="18" charset="0"/>
                  </a:rPr>
                  <a:t>Aktuarieföreningens professionalismseminarium </a:t>
                </a:r>
                <a:r>
                  <a:rPr lang="sv-SE" dirty="0">
                    <a:latin typeface="Calibri"/>
                  </a:rPr>
                  <a:t>—</a:t>
                </a:r>
                <a:r>
                  <a:rPr lang="sv-SE" dirty="0">
                    <a:latin typeface="Cambria" pitchFamily="18" charset="0"/>
                  </a:rPr>
                  <a:t> Föreningens etiska regler</a:t>
                </a: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0" y="6165304"/>
              <a:ext cx="9144000" cy="57606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cxnSp>
        <p:nvCxnSpPr>
          <p:cNvPr id="14" name="Straight Connector 13"/>
          <p:cNvCxnSpPr/>
          <p:nvPr userDrawn="1"/>
        </p:nvCxnSpPr>
        <p:spPr>
          <a:xfrm>
            <a:off x="467544" y="6093296"/>
            <a:ext cx="8208912" cy="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68313" y="333375"/>
            <a:ext cx="8207375" cy="719138"/>
          </a:xfrm>
        </p:spPr>
        <p:txBody>
          <a:bodyPr/>
          <a:lstStyle>
            <a:lvl1pPr algn="ctr">
              <a:buFontTx/>
              <a:buNone/>
              <a:defRPr>
                <a:solidFill>
                  <a:schemeClr val="bg1">
                    <a:lumMod val="65000"/>
                  </a:schemeClr>
                </a:solidFill>
                <a:latin typeface="Cambria" pitchFamily="18" charset="0"/>
              </a:defRPr>
            </a:lvl1pPr>
            <a:lvl2pPr>
              <a:buFontTx/>
              <a:buNone/>
              <a:defRPr>
                <a:solidFill>
                  <a:schemeClr val="bg1">
                    <a:lumMod val="65000"/>
                  </a:schemeClr>
                </a:solidFill>
                <a:latin typeface="Cambria" pitchFamily="18" charset="0"/>
              </a:defRPr>
            </a:lvl2pPr>
            <a:lvl3pPr>
              <a:buFontTx/>
              <a:buNone/>
              <a:defRPr>
                <a:solidFill>
                  <a:schemeClr val="bg1">
                    <a:lumMod val="65000"/>
                  </a:schemeClr>
                </a:solidFill>
                <a:latin typeface="Cambria" pitchFamily="18" charset="0"/>
              </a:defRPr>
            </a:lvl3pPr>
            <a:lvl4pPr>
              <a:buFontTx/>
              <a:buNone/>
              <a:defRPr>
                <a:solidFill>
                  <a:schemeClr val="bg1">
                    <a:lumMod val="65000"/>
                  </a:schemeClr>
                </a:solidFill>
                <a:latin typeface="Cambria" pitchFamily="18" charset="0"/>
              </a:defRPr>
            </a:lvl4pPr>
            <a:lvl5pPr>
              <a:buFontTx/>
              <a:buNone/>
              <a:defRPr>
                <a:solidFill>
                  <a:schemeClr val="bg1">
                    <a:lumMod val="65000"/>
                  </a:schemeClr>
                </a:solidFill>
                <a:latin typeface="Cambria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5F65-0BF1-4732-80A8-B7DD79AAC727}" type="datetimeFigureOut">
              <a:rPr lang="sv-SE" smtClean="0"/>
              <a:pPr/>
              <a:t>2019-07-02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52E64-6F81-431C-A047-A1E876676CF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EC3B7F-E388-4EDC-9068-218150CBD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sv-SE" dirty="0"/>
              <a:t>En föreningsmedlem ska utöva sitt yrke med integritet, skicklighet och omsorg. Han/hon ska uppfylla sitt professionella ansvar gentemot sin uppdragsgivare och inte agera i strid med allmänhetens intresse.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En föreningsmedlem ska agera på ett sätt som upprätthåller den </a:t>
            </a:r>
            <a:r>
              <a:rPr lang="sv-SE" dirty="0" err="1"/>
              <a:t>aktuariella</a:t>
            </a:r>
            <a:r>
              <a:rPr lang="sv-SE" dirty="0"/>
              <a:t> professionens anseende. Han/hon ska undvika publicitet som skulle kunna medföra otillbörliga yrkesmässiga fördelar, som inte kan ges ett reellt innehåll eller är av missvisande karaktär.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En föreningsmedlem ska utföra sitt yrkesmässiga uppdrag i gott samarbete med övriga som bistår hans/hennes uppdragsgivare. Han/hon ska behandla information som rör uppdragsgivaren konfidentiellt.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En föreningsmedlem ska utföra sitt uppdrag endast då han/hon har lämplig kunskap och erfarenhet för detta.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En föreningsmedlem är ansvarig för att agera enligt god yrkessed (exempelvis enligt lag, föreskrifter, branschregler m.m.).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När en föreningsmedlem presenterar sina slutsatser ska han/hon tydligt visa att det är han/hon som står bakom dem, samt står till tjänst med att förse uppdragsgivaren med ytterligare information rörande omfattning, metoder och underlag.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När en föreningsmedlem presenterar sina slutsatser ska han/hon tala om för vilken uppdragsgivare han/hon tagit fram dem samt i vilken egenskap han/hon bistår uppdragsgivaren.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En föreningsmedlem ska inte åta sig ett yrkesmässigt uppdrag som innehåller en faktisk eller en potentiell intressekonflikt, försåvitt inte medlemmens möjlighet att handla opartiskt</a:t>
            </a:r>
            <a:r>
              <a:rPr lang="sv-SE" i="1" dirty="0"/>
              <a:t> </a:t>
            </a:r>
            <a:r>
              <a:rPr lang="sv-SE" dirty="0"/>
              <a:t>är</a:t>
            </a:r>
            <a:r>
              <a:rPr lang="sv-SE" i="1" dirty="0"/>
              <a:t> </a:t>
            </a:r>
            <a:r>
              <a:rPr lang="sv-SE" dirty="0"/>
              <a:t>fullständigt klarlagd och det råder full öppenhet angående den aktuella eller potentiella konflikten.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När en föreningsmedlem har blivit tillfrågad att åta sig ett uppdrag tidigare utfört av en annan föreningsmedlem ska han/hon överväga om det är passande att konsultera företrädaren i syfte att säkerställa om det är lämpligt att åta sig uppdraget.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En föreningsmedlem ska skriftligen och i tid meddela uppdragsgivaren övriga inkomstkällor som kan ha betydelse för uppdraget.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En föreningsmedlem omfattas av disciplinära bestämmelser i enlighet med Svenska Aktuarieföreningens stadgar och ska, i händelse av åberopande av dessa bestämmelser, acceptera det utslag eller beslut som följer av disciplinär procedur.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90303-D26C-44B0-97C8-917C786C32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Föreningens etiska regler</a:t>
            </a:r>
          </a:p>
        </p:txBody>
      </p:sp>
    </p:spTree>
    <p:extLst>
      <p:ext uri="{BB962C8B-B14F-4D97-AF65-F5344CB8AC3E}">
        <p14:creationId xmlns:p14="http://schemas.microsoft.com/office/powerpoint/2010/main" val="3516916590"/>
      </p:ext>
    </p:extLst>
  </p:cSld>
  <p:clrMapOvr>
    <a:masterClrMapping/>
  </p:clrMapOvr>
</p:sld>
</file>

<file path=ppt/theme/theme1.xml><?xml version="1.0" encoding="utf-8"?>
<a:theme xmlns:a="http://schemas.openxmlformats.org/drawingml/2006/main" name="Föreningens etiska regl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Föreningens etiska regler</vt:lpstr>
      <vt:lpstr>PowerPoint Presentation</vt:lpstr>
    </vt:vector>
  </TitlesOfParts>
  <Company>Skandia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Föreningens etiska regler</dc:title>
  <dc:creator>Dan Mattsson</dc:creator>
  <cp:lastModifiedBy>Hevreng, Erik</cp:lastModifiedBy>
  <cp:revision>32</cp:revision>
  <dcterms:created xsi:type="dcterms:W3CDTF">2012-10-24T14:37:07Z</dcterms:created>
  <dcterms:modified xsi:type="dcterms:W3CDTF">2019-07-02T12:09:23Z</dcterms:modified>
</cp:coreProperties>
</file>